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257" r:id="rId3"/>
    <p:sldId id="258" r:id="rId4"/>
    <p:sldId id="259" r:id="rId5"/>
    <p:sldId id="260" r:id="rId6"/>
    <p:sldId id="261" r:id="rId7"/>
    <p:sldId id="262" r:id="rId8"/>
    <p:sldId id="263" r:id="rId9"/>
    <p:sldId id="266" r:id="rId10"/>
    <p:sldId id="264" r:id="rId11"/>
    <p:sldId id="265"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F320D8-1827-4BF9-841E-2E9747782BEC}" type="datetimeFigureOut">
              <a:rPr lang="en-US" smtClean="0"/>
              <a:t>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805588-7832-46CF-8A08-DECF75C6000B}" type="slidenum">
              <a:rPr lang="en-US" smtClean="0"/>
              <a:t>‹#›</a:t>
            </a:fld>
            <a:endParaRPr lang="en-US"/>
          </a:p>
        </p:txBody>
      </p:sp>
    </p:spTree>
    <p:extLst>
      <p:ext uri="{BB962C8B-B14F-4D97-AF65-F5344CB8AC3E}">
        <p14:creationId xmlns:p14="http://schemas.microsoft.com/office/powerpoint/2010/main" val="319085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805588-7832-46CF-8A08-DECF75C6000B}" type="slidenum">
              <a:rPr lang="en-US" smtClean="0"/>
              <a:t>3</a:t>
            </a:fld>
            <a:endParaRPr lang="en-US"/>
          </a:p>
        </p:txBody>
      </p:sp>
    </p:spTree>
    <p:extLst>
      <p:ext uri="{BB962C8B-B14F-4D97-AF65-F5344CB8AC3E}">
        <p14:creationId xmlns:p14="http://schemas.microsoft.com/office/powerpoint/2010/main" val="3500817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DFD93E-B3B2-4C4B-A681-1BC3CC060F9E}" type="datetimeFigureOut">
              <a:rPr lang="en-US" smtClean="0"/>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DFD93E-B3B2-4C4B-A681-1BC3CC060F9E}" type="datetimeFigureOut">
              <a:rPr lang="en-US" smtClean="0"/>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DFD93E-B3B2-4C4B-A681-1BC3CC060F9E}" type="datetimeFigureOut">
              <a:rPr lang="en-US" smtClean="0"/>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DFD93E-B3B2-4C4B-A681-1BC3CC060F9E}" type="datetimeFigureOut">
              <a:rPr lang="en-US" smtClean="0"/>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37DFD93E-B3B2-4C4B-A681-1BC3CC060F9E}" type="datetimeFigureOut">
              <a:rPr lang="en-US" smtClean="0"/>
              <a:t>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DFD93E-B3B2-4C4B-A681-1BC3CC060F9E}" type="datetimeFigureOut">
              <a:rPr lang="en-US" smtClean="0"/>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E6744-A3CB-4F58-9A5E-B6EA0AB75557}"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DFD93E-B3B2-4C4B-A681-1BC3CC060F9E}" type="datetimeFigureOut">
              <a:rPr lang="en-US" smtClean="0"/>
              <a:t>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DFD93E-B3B2-4C4B-A681-1BC3CC060F9E}" type="datetimeFigureOut">
              <a:rPr lang="en-US" smtClean="0"/>
              <a:t>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DFD93E-B3B2-4C4B-A681-1BC3CC060F9E}" type="datetimeFigureOut">
              <a:rPr lang="en-US" smtClean="0"/>
              <a:t>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37DFD93E-B3B2-4C4B-A681-1BC3CC060F9E}" type="datetimeFigureOut">
              <a:rPr lang="en-US" smtClean="0"/>
              <a:t>1/27/2013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C4E6744-A3CB-4F58-9A5E-B6EA0AB7555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DFD93E-B3B2-4C4B-A681-1BC3CC060F9E}" type="datetimeFigureOut">
              <a:rPr lang="en-US" smtClean="0"/>
              <a:t>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E6744-A3CB-4F58-9A5E-B6EA0AB7555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7DFD93E-B3B2-4C4B-A681-1BC3CC060F9E}" type="datetimeFigureOut">
              <a:rPr lang="en-US" smtClean="0"/>
              <a:t>1/27/2013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C4E6744-A3CB-4F58-9A5E-B6EA0AB7555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omeninworldhistory.com/lesson10.html" TargetMode="External"/><Relationship Id="rId2" Type="http://schemas.openxmlformats.org/officeDocument/2006/relationships/hyperlink" Target="http://www.exovedate.com/ancient_timeline_one.html" TargetMode="External"/><Relationship Id="rId1" Type="http://schemas.openxmlformats.org/officeDocument/2006/relationships/slideLayout" Target="../slideLayouts/slideLayout2.xml"/><Relationship Id="rId4" Type="http://schemas.openxmlformats.org/officeDocument/2006/relationships/hyperlink" Target="http://www.learntci.com/shared/sections/665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Violent protests roman time machine</a:t>
            </a:r>
            <a:endParaRPr lang="en-US" dirty="0"/>
          </a:p>
        </p:txBody>
      </p:sp>
      <p:sp>
        <p:nvSpPr>
          <p:cNvPr id="3" name="Subtitle 2"/>
          <p:cNvSpPr>
            <a:spLocks noGrp="1"/>
          </p:cNvSpPr>
          <p:nvPr>
            <p:ph type="subTitle" idx="1"/>
          </p:nvPr>
        </p:nvSpPr>
        <p:spPr/>
        <p:txBody>
          <a:bodyPr/>
          <a:lstStyle/>
          <a:p>
            <a:r>
              <a:rPr lang="en-US" dirty="0" smtClean="0"/>
              <a:t>By: Margaret Lyon</a:t>
            </a:r>
            <a:endParaRPr lang="en-US" dirty="0"/>
          </a:p>
        </p:txBody>
      </p:sp>
    </p:spTree>
    <p:extLst>
      <p:ext uri="{BB962C8B-B14F-4D97-AF65-F5344CB8AC3E}">
        <p14:creationId xmlns:p14="http://schemas.microsoft.com/office/powerpoint/2010/main" val="968150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865" y="1752600"/>
            <a:ext cx="4233336" cy="2209800"/>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00587" y="1753394"/>
            <a:ext cx="4062941" cy="3047206"/>
          </a:xfrm>
        </p:spPr>
      </p:pic>
      <p:sp>
        <p:nvSpPr>
          <p:cNvPr id="4" name="Title 3"/>
          <p:cNvSpPr>
            <a:spLocks noGrp="1"/>
          </p:cNvSpPr>
          <p:nvPr>
            <p:ph type="title"/>
          </p:nvPr>
        </p:nvSpPr>
        <p:spPr/>
        <p:txBody>
          <a:bodyPr/>
          <a:lstStyle/>
          <a:p>
            <a:r>
              <a:rPr lang="en-US" dirty="0" smtClean="0"/>
              <a:t>Emperor, we need to stop these protests and unite  as an empire once more</a:t>
            </a:r>
            <a:endParaRPr lang="en-US" dirty="0"/>
          </a:p>
        </p:txBody>
      </p:sp>
    </p:spTree>
    <p:extLst>
      <p:ext uri="{BB962C8B-B14F-4D97-AF65-F5344CB8AC3E}">
        <p14:creationId xmlns:p14="http://schemas.microsoft.com/office/powerpoint/2010/main" val="1386364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5775" y="1143000"/>
            <a:ext cx="3971278" cy="33528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00588" y="1286136"/>
            <a:ext cx="3200400" cy="3334816"/>
          </a:xfrm>
        </p:spPr>
      </p:pic>
      <p:sp>
        <p:nvSpPr>
          <p:cNvPr id="4" name="Title 3"/>
          <p:cNvSpPr>
            <a:spLocks noGrp="1"/>
          </p:cNvSpPr>
          <p:nvPr>
            <p:ph type="title"/>
          </p:nvPr>
        </p:nvSpPr>
        <p:spPr/>
        <p:txBody>
          <a:bodyPr/>
          <a:lstStyle/>
          <a:p>
            <a:r>
              <a:rPr lang="en-US" dirty="0" smtClean="0"/>
              <a:t>If these solutions work, peace will be restored to Rome</a:t>
            </a:r>
            <a:endParaRPr lang="en-US" dirty="0"/>
          </a:p>
        </p:txBody>
      </p:sp>
    </p:spTree>
    <p:extLst>
      <p:ext uri="{BB962C8B-B14F-4D97-AF65-F5344CB8AC3E}">
        <p14:creationId xmlns:p14="http://schemas.microsoft.com/office/powerpoint/2010/main" val="365974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48707" y="1890680"/>
            <a:ext cx="4725218" cy="313852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81600" y="665608"/>
            <a:ext cx="3733800" cy="5802326"/>
          </a:xfrm>
        </p:spPr>
      </p:pic>
      <p:sp>
        <p:nvSpPr>
          <p:cNvPr id="4" name="Title 3"/>
          <p:cNvSpPr>
            <a:spLocks noGrp="1"/>
          </p:cNvSpPr>
          <p:nvPr>
            <p:ph type="title"/>
          </p:nvPr>
        </p:nvSpPr>
        <p:spPr/>
        <p:txBody>
          <a:bodyPr/>
          <a:lstStyle/>
          <a:p>
            <a:r>
              <a:rPr lang="en-US" dirty="0" smtClean="0"/>
              <a:t>We need to solve this as quickly and professionally as possible</a:t>
            </a:r>
            <a:endParaRPr lang="en-US" dirty="0"/>
          </a:p>
        </p:txBody>
      </p:sp>
    </p:spTree>
    <p:extLst>
      <p:ext uri="{BB962C8B-B14F-4D97-AF65-F5344CB8AC3E}">
        <p14:creationId xmlns:p14="http://schemas.microsoft.com/office/powerpoint/2010/main" val="2338155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we follow these steps, we will be that much closer to restoring our powerful empire</a:t>
            </a:r>
            <a:endParaRPr lang="en-US" dirty="0"/>
          </a:p>
        </p:txBody>
      </p:sp>
      <p:sp>
        <p:nvSpPr>
          <p:cNvPr id="3" name="Content Placeholder 2"/>
          <p:cNvSpPr>
            <a:spLocks noGrp="1"/>
          </p:cNvSpPr>
          <p:nvPr>
            <p:ph idx="1"/>
          </p:nvPr>
        </p:nvSpPr>
        <p:spPr>
          <a:xfrm>
            <a:off x="822960" y="1143000"/>
            <a:ext cx="7635240" cy="3537477"/>
          </a:xfrm>
        </p:spPr>
        <p:txBody>
          <a:bodyPr>
            <a:normAutofit/>
          </a:bodyPr>
          <a:lstStyle/>
          <a:p>
            <a:r>
              <a:rPr lang="en-US" dirty="0" smtClean="0"/>
              <a:t>Dear emperor,</a:t>
            </a:r>
          </a:p>
          <a:p>
            <a:r>
              <a:rPr lang="en-US" dirty="0"/>
              <a:t> </a:t>
            </a:r>
            <a:r>
              <a:rPr lang="en-US" dirty="0" smtClean="0"/>
              <a:t>  My name is Margaret Lyon, and I am from the future. I hear you have had some problems with violent protests. As you can see in the provided solutions, we have </a:t>
            </a:r>
            <a:r>
              <a:rPr lang="en-US" dirty="0"/>
              <a:t>o</a:t>
            </a:r>
            <a:r>
              <a:rPr lang="en-US" dirty="0" smtClean="0"/>
              <a:t>ptions to rescue Rome. As you can see, this empire desperately needs all the help it can get. My entire team and I have come up with various solutions to solve all sorts of problems that are threatening this empire, although I have provided solutions for the issue of violent protesting. If you follow one or all of these steps, I guarantee you will see a level of improvement in the our empire is. Thank you ever so much for your time reading this letter, and I hope your empire will improve in the near future.</a:t>
            </a:r>
          </a:p>
          <a:p>
            <a:r>
              <a:rPr lang="en-US"/>
              <a:t> </a:t>
            </a:r>
            <a:r>
              <a:rPr lang="en-US" smtClean="0"/>
              <a:t>                                                          Sincerely,</a:t>
            </a:r>
            <a:endParaRPr lang="en-US" dirty="0" smtClean="0"/>
          </a:p>
          <a:p>
            <a:r>
              <a:rPr lang="en-US" dirty="0"/>
              <a:t> </a:t>
            </a:r>
            <a:r>
              <a:rPr lang="en-US" dirty="0" smtClean="0"/>
              <a:t>                                                                 Margaret Lyon</a:t>
            </a:r>
            <a:endParaRPr lang="en-US" dirty="0"/>
          </a:p>
        </p:txBody>
      </p:sp>
    </p:spTree>
    <p:extLst>
      <p:ext uri="{BB962C8B-B14F-4D97-AF65-F5344CB8AC3E}">
        <p14:creationId xmlns:p14="http://schemas.microsoft.com/office/powerpoint/2010/main" val="4178472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Rome</a:t>
            </a:r>
            <a:endParaRPr lang="en-US" dirty="0"/>
          </a:p>
        </p:txBody>
      </p:sp>
      <p:sp>
        <p:nvSpPr>
          <p:cNvPr id="3" name="Content Placeholder 2"/>
          <p:cNvSpPr>
            <a:spLocks noGrp="1"/>
          </p:cNvSpPr>
          <p:nvPr>
            <p:ph idx="1"/>
          </p:nvPr>
        </p:nvSpPr>
        <p:spPr/>
        <p:txBody>
          <a:bodyPr>
            <a:normAutofit fontScale="25000" lnSpcReduction="20000"/>
          </a:bodyPr>
          <a:lstStyle/>
          <a:p>
            <a:pPr algn="ctr"/>
            <a:r>
              <a:rPr lang="en-US" sz="5600" b="0" dirty="0" smtClean="0">
                <a:latin typeface="Arial" pitchFamily="34" charset="0"/>
              </a:rPr>
              <a:t>In Rome, the issues with protests would spark into something very violent at </a:t>
            </a:r>
            <a:r>
              <a:rPr lang="en-US" sz="5600" b="0" dirty="0" err="1" smtClean="0">
                <a:latin typeface="Arial" pitchFamily="34" charset="0"/>
              </a:rPr>
              <a:t>times.Lots</a:t>
            </a:r>
            <a:r>
              <a:rPr lang="en-US" sz="5600" b="0" dirty="0" smtClean="0">
                <a:latin typeface="Arial" pitchFamily="34" charset="0"/>
              </a:rPr>
              <a:t> of times, women would use them as ways to voice themselves in government, where they had no real power. They would use this as a way to manipulate their opinions into government., almost like the suffragettes in America. Also, in the Conflict of the Orders,  the plebeians went against the patricians, refusing to work for them until they had their say in the society. They left Rome and camped on a nearby hill. The patricians realized how much they really needed the plebeians, and they gave in. After nearly two hundred years, the plebeians had worked their way to almost completely equal government. Lots of the protests in Rome were related to political things. Sometimes they would be over things such as slavery and slave labor in the republic. These protests would sometimes involve going on strike, such as when the Chicago teachers went on strike last September. A large protest was one of the first protests in ancient Rome- overthrowing the Etruscans.  The Romans  had to, and they succeeded. They then morphed into the republic, gaining more and more power until they became an empire. Another protest was the three times that the slaves rebelled. These three protests were called the Servile wars, since the Latin word for “slave” is “</a:t>
            </a:r>
            <a:r>
              <a:rPr lang="en-US" sz="5600" b="0" dirty="0" err="1" smtClean="0">
                <a:latin typeface="Arial" pitchFamily="34" charset="0"/>
              </a:rPr>
              <a:t>servus</a:t>
            </a:r>
            <a:r>
              <a:rPr lang="en-US" sz="5600" b="0" dirty="0" smtClean="0">
                <a:latin typeface="Arial" pitchFamily="34" charset="0"/>
              </a:rPr>
              <a:t>.” The first one was called the First (</a:t>
            </a:r>
            <a:r>
              <a:rPr lang="en-US" sz="5600" b="0" dirty="0" err="1" smtClean="0">
                <a:latin typeface="Arial" pitchFamily="34" charset="0"/>
              </a:rPr>
              <a:t>Sicillian</a:t>
            </a:r>
            <a:r>
              <a:rPr lang="en-US" sz="5600" b="0" dirty="0" smtClean="0">
                <a:latin typeface="Arial" pitchFamily="34" charset="0"/>
              </a:rPr>
              <a:t>) Revolt, the second one was called the Second (</a:t>
            </a:r>
            <a:r>
              <a:rPr lang="en-US" sz="5600" b="0" dirty="0" err="1" smtClean="0">
                <a:latin typeface="Arial" pitchFamily="34" charset="0"/>
              </a:rPr>
              <a:t>Sicillian</a:t>
            </a:r>
            <a:r>
              <a:rPr lang="en-US" sz="5600" b="0" dirty="0" smtClean="0">
                <a:latin typeface="Arial" pitchFamily="34" charset="0"/>
              </a:rPr>
              <a:t>) Revolt, and the third was called the Revolt of Spartacus. The people protesting were prisoners who had been made slaves in the end of the second </a:t>
            </a:r>
            <a:r>
              <a:rPr lang="en-US" sz="5600" b="0" dirty="0">
                <a:latin typeface="Arial" pitchFamily="34" charset="0"/>
              </a:rPr>
              <a:t>P</a:t>
            </a:r>
            <a:r>
              <a:rPr lang="en-US" sz="5600" b="0" dirty="0" smtClean="0">
                <a:latin typeface="Arial" pitchFamily="34" charset="0"/>
              </a:rPr>
              <a:t>unic Wars.</a:t>
            </a:r>
          </a:p>
          <a:p>
            <a:pPr algn="ctr"/>
            <a:endParaRPr lang="en-US" dirty="0" smtClean="0"/>
          </a:p>
        </p:txBody>
      </p:sp>
    </p:spTree>
    <p:extLst>
      <p:ext uri="{BB962C8B-B14F-4D97-AF65-F5344CB8AC3E}">
        <p14:creationId xmlns:p14="http://schemas.microsoft.com/office/powerpoint/2010/main" val="17139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our world today</a:t>
            </a:r>
            <a:endParaRPr lang="en-US" dirty="0"/>
          </a:p>
        </p:txBody>
      </p:sp>
      <p:sp>
        <p:nvSpPr>
          <p:cNvPr id="3" name="Content Placeholder 2"/>
          <p:cNvSpPr>
            <a:spLocks noGrp="1"/>
          </p:cNvSpPr>
          <p:nvPr>
            <p:ph idx="1"/>
          </p:nvPr>
        </p:nvSpPr>
        <p:spPr/>
        <p:txBody>
          <a:bodyPr/>
          <a:lstStyle/>
          <a:p>
            <a:pPr algn="ctr"/>
            <a:r>
              <a:rPr lang="en-US" dirty="0" smtClean="0"/>
              <a:t> Protests today are still very much related to politics, although women no longer have to spark protests for government rights.  Recently, National Security was concerned that people might outbreak a protest and wreak havoc on the presidential inauguration on the 21</a:t>
            </a:r>
            <a:r>
              <a:rPr lang="en-US" baseline="30000" dirty="0" smtClean="0"/>
              <a:t>st</a:t>
            </a:r>
            <a:r>
              <a:rPr lang="en-US" dirty="0" smtClean="0"/>
              <a:t> of this month. But there are protests all over involving our country. A while ago,  a protest sparked up when Israeli troops broke into a West Bank apartment in a failed arrest raid. Protests here are still very serious as well. There are protests and controversy over things such as child abuse, gun laws and even animal testing rights. They are a large issue, although not much action has recently been taken against it. Sometimes they are small, but sometimes they can spark up large enough to kill people in the process. </a:t>
            </a:r>
          </a:p>
        </p:txBody>
      </p:sp>
    </p:spTree>
    <p:extLst>
      <p:ext uri="{BB962C8B-B14F-4D97-AF65-F5344CB8AC3E}">
        <p14:creationId xmlns:p14="http://schemas.microsoft.com/office/powerpoint/2010/main" val="4138889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for Rome</a:t>
            </a:r>
            <a:endParaRPr lang="en-US" dirty="0"/>
          </a:p>
        </p:txBody>
      </p:sp>
      <p:sp>
        <p:nvSpPr>
          <p:cNvPr id="3" name="Content Placeholder 2"/>
          <p:cNvSpPr>
            <a:spLocks noGrp="1"/>
          </p:cNvSpPr>
          <p:nvPr>
            <p:ph idx="1"/>
          </p:nvPr>
        </p:nvSpPr>
        <p:spPr/>
        <p:txBody>
          <a:bodyPr/>
          <a:lstStyle/>
          <a:p>
            <a:pPr algn="ctr"/>
            <a:r>
              <a:rPr lang="en-US" dirty="0" smtClean="0"/>
              <a:t>I came up with a step by step plan to solve the protestation issues in Rome. They will create a solution that will hopefully solve things between the emperor and the people.</a:t>
            </a:r>
            <a:endParaRPr lang="en-US" dirty="0"/>
          </a:p>
        </p:txBody>
      </p:sp>
    </p:spTree>
    <p:extLst>
      <p:ext uri="{BB962C8B-B14F-4D97-AF65-F5344CB8AC3E}">
        <p14:creationId xmlns:p14="http://schemas.microsoft.com/office/powerpoint/2010/main" val="3699187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one: arms and disguise</a:t>
            </a:r>
            <a:endParaRPr lang="en-US" dirty="0"/>
          </a:p>
        </p:txBody>
      </p:sp>
      <p:sp>
        <p:nvSpPr>
          <p:cNvPr id="3" name="Content Placeholder 2"/>
          <p:cNvSpPr>
            <a:spLocks noGrp="1"/>
          </p:cNvSpPr>
          <p:nvPr>
            <p:ph idx="1"/>
          </p:nvPr>
        </p:nvSpPr>
        <p:spPr>
          <a:xfrm>
            <a:off x="685800" y="990600"/>
            <a:ext cx="7520940" cy="3579849"/>
          </a:xfrm>
        </p:spPr>
        <p:txBody>
          <a:bodyPr/>
          <a:lstStyle/>
          <a:p>
            <a:pPr algn="ctr"/>
            <a:r>
              <a:rPr lang="en-US" dirty="0" smtClean="0"/>
              <a:t>The guards for Rome should be more heavily armed. On the other hand, having these weapons up front might intimidate the people, so one tactic to avoid that would be to disguise these guards in typical Roman day to day outfits, and they would hide the weapons in their clothing. If a violent scene or protest were to break out not just near the emperor but anywhere, the guards could quickly stop it. This would also help stop the protests almost altogether, because  once the citizens caught on to the fact that there were guards in the streets (there should be about five to a street) they wouldn’t know who was really just a citizen. Then these protests wouldn’t break out as much for fear of being caught and arrested. </a:t>
            </a:r>
            <a:endParaRPr lang="en-US" dirty="0"/>
          </a:p>
        </p:txBody>
      </p:sp>
    </p:spTree>
    <p:extLst>
      <p:ext uri="{BB962C8B-B14F-4D97-AF65-F5344CB8AC3E}">
        <p14:creationId xmlns:p14="http://schemas.microsoft.com/office/powerpoint/2010/main" val="1072263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two: take precautions</a:t>
            </a:r>
            <a:endParaRPr lang="en-US" dirty="0"/>
          </a:p>
        </p:txBody>
      </p:sp>
      <p:sp>
        <p:nvSpPr>
          <p:cNvPr id="3" name="Content Placeholder 2"/>
          <p:cNvSpPr>
            <a:spLocks noGrp="1"/>
          </p:cNvSpPr>
          <p:nvPr>
            <p:ph idx="1"/>
          </p:nvPr>
        </p:nvSpPr>
        <p:spPr/>
        <p:txBody>
          <a:bodyPr/>
          <a:lstStyle/>
          <a:p>
            <a:pPr algn="ctr"/>
            <a:r>
              <a:rPr lang="en-US" dirty="0" smtClean="0"/>
              <a:t>As I’ve researched, I’ve found that the guards and people near the palace of the emperor and all over just didn’t think everything through. They had guards, but these guards weren’t taking simple precautions. The emperor being attacked was a huge threat in ancient Rome, and action needed to be taken to avoid that from happening. People would typically protest the emperor, demanding he be taken down from power, not wanting him in charge of them.  Simple precautions can be taken to prevent this. One would be to simply arm guards and station one in every possible room that could be attacked. If people were to try to somehow break into the palace, then the guards could quickly stop them. Maybe another would be to have a hidden room that is easy to get to where the emperor could hide in case the  guards couldn’t stop anyone </a:t>
            </a:r>
            <a:r>
              <a:rPr lang="en-US" smtClean="0"/>
              <a:t>coming in.</a:t>
            </a:r>
            <a:endParaRPr lang="en-US" dirty="0"/>
          </a:p>
        </p:txBody>
      </p:sp>
    </p:spTree>
    <p:extLst>
      <p:ext uri="{BB962C8B-B14F-4D97-AF65-F5344CB8AC3E}">
        <p14:creationId xmlns:p14="http://schemas.microsoft.com/office/powerpoint/2010/main" val="778365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THREE: COMMUNICATION</a:t>
            </a:r>
            <a:endParaRPr lang="en-US" dirty="0"/>
          </a:p>
        </p:txBody>
      </p:sp>
      <p:sp>
        <p:nvSpPr>
          <p:cNvPr id="3" name="Content Placeholder 2"/>
          <p:cNvSpPr>
            <a:spLocks noGrp="1"/>
          </p:cNvSpPr>
          <p:nvPr>
            <p:ph idx="1"/>
          </p:nvPr>
        </p:nvSpPr>
        <p:spPr/>
        <p:txBody>
          <a:bodyPr/>
          <a:lstStyle/>
          <a:p>
            <a:pPr algn="ctr"/>
            <a:r>
              <a:rPr lang="en-US" dirty="0"/>
              <a:t>This particular step isn’t easy to carry out. People in Rome, when protesting, were relentless and most of the time, refused to cope, depending on what the issue was. It was fighting fire with fire, and the people needed to be talked to in a more peaceful way than violence and killing. Being human, they had to be stubborn on some level, and they would refuse to listen at first. Beginning with a peaceful strategy can save a lot of conflict.</a:t>
            </a:r>
            <a:endParaRPr lang="en-US" dirty="0"/>
          </a:p>
        </p:txBody>
      </p:sp>
    </p:spTree>
    <p:extLst>
      <p:ext uri="{BB962C8B-B14F-4D97-AF65-F5344CB8AC3E}">
        <p14:creationId xmlns:p14="http://schemas.microsoft.com/office/powerpoint/2010/main" val="3542146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0" y="762000"/>
            <a:ext cx="9144000" cy="6096000"/>
          </a:xfrm>
        </p:spPr>
        <p:txBody>
          <a:bodyPr>
            <a:normAutofit fontScale="40000" lnSpcReduction="20000"/>
          </a:bodyPr>
          <a:lstStyle/>
          <a:p>
            <a:r>
              <a:rPr lang="en-US" sz="2900" dirty="0" smtClean="0"/>
              <a:t>I received an e-mail with answers to a few questions from a professional, and those are posted on my wiki page.</a:t>
            </a:r>
          </a:p>
          <a:p>
            <a:r>
              <a:rPr lang="en-US" sz="2500" dirty="0">
                <a:hlinkClick r:id="rId2"/>
              </a:rPr>
              <a:t>http://</a:t>
            </a:r>
            <a:r>
              <a:rPr lang="en-US" sz="2500" dirty="0" smtClean="0">
                <a:hlinkClick r:id="rId2"/>
              </a:rPr>
              <a:t>www.exovedate.com/ancient_timeline_one.html</a:t>
            </a:r>
            <a:endParaRPr lang="en-US" sz="2500" dirty="0" smtClean="0"/>
          </a:p>
          <a:p>
            <a:r>
              <a:rPr lang="en-US" sz="2500" dirty="0">
                <a:hlinkClick r:id="rId3"/>
              </a:rPr>
              <a:t>http://</a:t>
            </a:r>
            <a:r>
              <a:rPr lang="en-US" sz="2500" dirty="0" smtClean="0">
                <a:hlinkClick r:id="rId3"/>
              </a:rPr>
              <a:t>www.womeninworldhistory.com/lesson10.html</a:t>
            </a:r>
            <a:endParaRPr lang="en-US" sz="2500" dirty="0" smtClean="0"/>
          </a:p>
          <a:p>
            <a:r>
              <a:rPr lang="en-US" sz="2500" dirty="0">
                <a:hlinkClick r:id="rId4"/>
              </a:rPr>
              <a:t>http://</a:t>
            </a:r>
            <a:r>
              <a:rPr lang="en-US" sz="2500" dirty="0" smtClean="0">
                <a:hlinkClick r:id="rId4"/>
              </a:rPr>
              <a:t>www.learntci.com/shared/sections/6650</a:t>
            </a:r>
            <a:endParaRPr lang="en-US" sz="2500" dirty="0" smtClean="0"/>
          </a:p>
          <a:p>
            <a:r>
              <a:rPr lang="en-US" sz="2900" dirty="0"/>
              <a:t>http://www.google.com/imgres?hl=en&amp;safe=active&amp;tbo=d&amp;biw=1366&amp;bih=600&amp;tbm=isch&amp;tbnid=mFDd641lhsBPHM:&amp;imgrefurl=http://www.acrossrome.com/rome-half-day-sightseeing-ancient-rome/&amp;docid=IZpICir0TmkMDM&amp;imgurl=http://</a:t>
            </a:r>
            <a:r>
              <a:rPr lang="en-US" sz="2900" dirty="0" smtClean="0"/>
              <a:t>www.acrossrome.com/wp-content/gallery/6/1.jpg&amp;w=800&amp;h=600&amp;ei=VNkFUevTK6Wz0QHGk4C4Aw&amp;zoom=1&amp;iact=hc&amp;vpx=258&amp;vpy=295&amp;dur=1415&amp;hovh=194&amp;hovw=259&amp;tx=164&amp;ty=171&amp;sig=103187721150560642444&amp;page=1&amp;tbnh=146&amp;tbnw=197&amp;start=0&amp;ndsp=21&amp;ved=1t:429,r:16,s:0,i:128</a:t>
            </a:r>
          </a:p>
          <a:p>
            <a:r>
              <a:rPr lang="en-US" sz="2900" dirty="0"/>
              <a:t>http://www.google.com/imgres?hl=en&amp;safe=active&amp;tbo=d&amp;biw=1366&amp;bih=643&amp;tbm=isch&amp;tbnid=TP794lSfHDv4uM:&amp;imgrefurl=http://thepassengertimes.com/2010/09/28/i-am-a-roman-citizen/&amp;docid=3ezNs3i54VOItM&amp;imgurl=http://</a:t>
            </a:r>
            <a:r>
              <a:rPr lang="en-US" sz="2900" dirty="0" smtClean="0"/>
              <a:t>nicolettalolli.files.wordpress.com/2010/09/spqr.jpg&amp;w=500&amp;h=261&amp;ei=3NgFUYPFLIyc0gGxvIDQCQ&amp;zoom=1&amp;iact=hc&amp;vpx=453&amp;vpy=141&amp;dur=70&amp;hovh=162&amp;hovw=311&amp;tx=96&amp;ty=84&amp;sig=103187721150560642444&amp;page=1&amp;tbnh=136&amp;tbnw=255&amp;start=0&amp;ndsp=28&amp;ved=1t:429,r:3,s:0,i:89</a:t>
            </a:r>
          </a:p>
          <a:p>
            <a:endParaRPr lang="en-US" dirty="0" smtClean="0"/>
          </a:p>
          <a:p>
            <a:r>
              <a:rPr lang="en-US" sz="2500" dirty="0"/>
              <a:t>http://www.google.com/imgres?hl=en&amp;safe=active&amp;tbo=d&amp;biw=1366&amp;bih=600&amp;tbm=isch&amp;tbnid=dXx3VMlMycUDoM:&amp;imgrefurl=http://arf.berkeley.edu/field-report/roman-art-and-archaeology-pearson&amp;docid=Ic1o76hZ4MIAuM&amp;imgurl=http://</a:t>
            </a:r>
            <a:r>
              <a:rPr lang="en-US" sz="2500" dirty="0" smtClean="0"/>
              <a:t>arf.berkeley.edu/sites/default/files/webfiles/all/arf/website/images/stahl_reports/pearson/fig3_nilemosaic.jpg&amp;w=1626&amp;h=1080&amp;ei=r90FUfWpEYSU0QHo9IHQDg&amp;zoom=1&amp;iact=hc&amp;vpx=751&amp;vpy=128&amp;dur=2238&amp;hovh=183&amp;hovw=276&amp;tx=75&amp;ty=83&amp;sig=103187721150560642444&amp;page=1&amp;tbnh=130&amp;tbnw=202&amp;start=0&amp;ndsp=23&amp;ved=1t:429,r:4,s:0,i:92</a:t>
            </a:r>
          </a:p>
          <a:p>
            <a:r>
              <a:rPr lang="en-US" sz="2500" dirty="0"/>
              <a:t>http://www.google.com/imgres?hl=en&amp;safe=active&amp;tbo=d&amp;biw=1366&amp;bih=600&amp;tbm=isch&amp;tbnid=LSd1XCROYO4d2M:&amp;imgrefurl=http://karenswhimsy.com/ancient-rome.shtm&amp;docid=5kmijA5Ty1yAyM&amp;imgurl=http://</a:t>
            </a:r>
            <a:r>
              <a:rPr lang="en-US" sz="2500" dirty="0" smtClean="0"/>
              <a:t>karenswhimsy.com/public-domain-images/ancient-rome/images/ancient-rome-4.jpg&amp;w=500&amp;h=521&amp;ei=at4FUbSQKa3y0wGngoFI&amp;zoom=1&amp;iact=hc&amp;vpx=527&amp;vpy=109&amp;dur=28&amp;hovh=229&amp;hovw=220&amp;tx=136&amp;ty=98&amp;sig=103187721150560642444&amp;page=1&amp;tbnh=138&amp;tbnw=132&amp;start=0&amp;ndsp=21&amp;ved=1t:429,r:3,s:0,i:89</a:t>
            </a:r>
          </a:p>
          <a:p>
            <a:r>
              <a:rPr lang="en-US" sz="2500" dirty="0"/>
              <a:t>http://www.google.com/imgres?hl=en&amp;safe=active&amp;tbo=d&amp;biw=1366&amp;bih=600&amp;tbm=isch&amp;tbnid=qSu1KXebZjUMrM:&amp;imgrefurl=http://karenswhimsy.com/ancient-rome.shtm&amp;docid=5kmijA5Ty1yAyM&amp;imgurl=http://</a:t>
            </a:r>
            <a:r>
              <a:rPr lang="en-US" sz="2500" dirty="0" smtClean="0"/>
              <a:t>karenswhimsy.com/public-domain-images/ancient-rome/images/ancient-rome-1.jpg&amp;w=500&amp;h=777&amp;ei=t94FUYKhDuit0AGU54CwBg&amp;zoom=1&amp;iact=hc&amp;vpx=813&amp;vpy=207&amp;dur=1079&amp;hovh=280&amp;hovw=180&amp;tx=133&amp;ty=118&amp;sig=103187721150560642444&amp;page=1&amp;tbnh=138&amp;tbnw=88&amp;start=0&amp;ndsp=21&amp;ved=1t:429,r:11,s:0,i:113</a:t>
            </a:r>
          </a:p>
          <a:p>
            <a:r>
              <a:rPr lang="en-US" sz="2500" dirty="0" smtClean="0"/>
              <a:t>(The ones starting with “</a:t>
            </a:r>
            <a:r>
              <a:rPr lang="en-US" sz="2500" dirty="0" err="1" smtClean="0"/>
              <a:t>google</a:t>
            </a:r>
            <a:r>
              <a:rPr lang="en-US" sz="2500" dirty="0" smtClean="0"/>
              <a:t>” are all just images, because the website links weren’t working, but if you would go to the page you can go to the side and click on the website)</a:t>
            </a:r>
            <a:endParaRPr lang="en-US" sz="2500" dirty="0"/>
          </a:p>
        </p:txBody>
      </p:sp>
    </p:spTree>
    <p:extLst>
      <p:ext uri="{BB962C8B-B14F-4D97-AF65-F5344CB8AC3E}">
        <p14:creationId xmlns:p14="http://schemas.microsoft.com/office/powerpoint/2010/main" val="747574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Pleading the emperor to consider this plan, with images</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Persuasive statements to guide along these solutions</a:t>
            </a:r>
            <a:endParaRPr lang="en-US" dirty="0"/>
          </a:p>
        </p:txBody>
      </p:sp>
    </p:spTree>
    <p:extLst>
      <p:ext uri="{BB962C8B-B14F-4D97-AF65-F5344CB8AC3E}">
        <p14:creationId xmlns:p14="http://schemas.microsoft.com/office/powerpoint/2010/main" val="81828492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1527</TotalTime>
  <Words>1268</Words>
  <Application>Microsoft Office PowerPoint</Application>
  <PresentationFormat>On-screen Show (4:3)</PresentationFormat>
  <Paragraphs>37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Angles</vt:lpstr>
      <vt:lpstr>Violent protests roman time machine</vt:lpstr>
      <vt:lpstr>Issues in Rome</vt:lpstr>
      <vt:lpstr>Issues in our world today</vt:lpstr>
      <vt:lpstr>Solutions for Rome</vt:lpstr>
      <vt:lpstr>Step one: arms and disguise</vt:lpstr>
      <vt:lpstr>Step two: take precautions</vt:lpstr>
      <vt:lpstr>STEP THREE: COMMUNICATION</vt:lpstr>
      <vt:lpstr>BIBLIOGRAPHY</vt:lpstr>
      <vt:lpstr>Pleading the emperor to consider this plan, with images</vt:lpstr>
      <vt:lpstr>Emperor, we need to stop these protests and unite  as an empire once more</vt:lpstr>
      <vt:lpstr>If these solutions work, peace will be restored to Rome</vt:lpstr>
      <vt:lpstr>We need to solve this as quickly and professionally as possible</vt:lpstr>
      <vt:lpstr>if we follow these steps, we will be that much closer to restoring our powerful empire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Violent protests roman time machine</dc:title>
  <dc:creator>School work</dc:creator>
  <cp:lastModifiedBy>School work</cp:lastModifiedBy>
  <cp:revision>13</cp:revision>
  <dcterms:created xsi:type="dcterms:W3CDTF">2013-01-24T16:45:02Z</dcterms:created>
  <dcterms:modified xsi:type="dcterms:W3CDTF">2013-01-28T05:24:44Z</dcterms:modified>
</cp:coreProperties>
</file>